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" charset="1" panose="020B0502020202020204"/>
      <p:regular r:id="rId18"/>
    </p:embeddedFont>
    <p:embeddedFont>
      <p:font typeface="Arial Bold" charset="1" panose="020B0802020202020204"/>
      <p:regular r:id="rId19"/>
    </p:embeddedFont>
    <p:embeddedFont>
      <p:font typeface="Playfair Display Bold" charset="1" panose="00000000000000000000"/>
      <p:regular r:id="rId21"/>
    </p:embeddedFont>
    <p:embeddedFont>
      <p:font typeface="DM Sans Bold" charset="1" panose="00000000000000000000"/>
      <p:regular r:id="rId25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6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gif" Type="http://schemas.openxmlformats.org/officeDocument/2006/relationships/image"/><Relationship Id="rId7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4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8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16575" y="-2414045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77436" y="202404"/>
            <a:ext cx="1870386" cy="1636090"/>
            <a:chOff x="0" y="0"/>
            <a:chExt cx="2493848" cy="2181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3899" cy="2181479"/>
            </a:xfrm>
            <a:custGeom>
              <a:avLst/>
              <a:gdLst/>
              <a:ahLst/>
              <a:cxnLst/>
              <a:rect r="r" b="b" t="t" l="l"/>
              <a:pathLst>
                <a:path h="2181479" w="2493899">
                  <a:moveTo>
                    <a:pt x="0" y="0"/>
                  </a:moveTo>
                  <a:lnTo>
                    <a:pt x="2493899" y="0"/>
                  </a:lnTo>
                  <a:lnTo>
                    <a:pt x="2493899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2270" t="0" r="-2268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68945" y="202404"/>
            <a:ext cx="4256942" cy="1720114"/>
            <a:chOff x="0" y="0"/>
            <a:chExt cx="5675923" cy="2293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75884" cy="2293493"/>
            </a:xfrm>
            <a:custGeom>
              <a:avLst/>
              <a:gdLst/>
              <a:ahLst/>
              <a:cxnLst/>
              <a:rect r="r" b="b" t="t" l="l"/>
              <a:pathLst>
                <a:path h="2293493" w="5675884">
                  <a:moveTo>
                    <a:pt x="0" y="0"/>
                  </a:moveTo>
                  <a:lnTo>
                    <a:pt x="5675884" y="0"/>
                  </a:lnTo>
                  <a:lnTo>
                    <a:pt x="5675884" y="2293493"/>
                  </a:lnTo>
                  <a:lnTo>
                    <a:pt x="0" y="22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897" r="0" b="-124897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10798857">
            <a:off x="2913592" y="2777294"/>
            <a:ext cx="11569793" cy="6479084"/>
            <a:chOff x="0" y="0"/>
            <a:chExt cx="15426391" cy="8638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26437" cy="8638794"/>
            </a:xfrm>
            <a:custGeom>
              <a:avLst/>
              <a:gdLst/>
              <a:ahLst/>
              <a:cxnLst/>
              <a:rect r="r" b="b" t="t" l="l"/>
              <a:pathLst>
                <a:path h="8638794" w="15426437">
                  <a:moveTo>
                    <a:pt x="0" y="0"/>
                  </a:moveTo>
                  <a:lnTo>
                    <a:pt x="15426437" y="0"/>
                  </a:lnTo>
                  <a:lnTo>
                    <a:pt x="15426437" y="8638794"/>
                  </a:lnTo>
                  <a:lnTo>
                    <a:pt x="0" y="863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39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63374" y="-270584"/>
            <a:ext cx="4084712" cy="4386202"/>
            <a:chOff x="0" y="0"/>
            <a:chExt cx="5446283" cy="5848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6268" cy="5848223"/>
            </a:xfrm>
            <a:custGeom>
              <a:avLst/>
              <a:gdLst/>
              <a:ahLst/>
              <a:cxnLst/>
              <a:rect r="r" b="b" t="t" l="l"/>
              <a:pathLst>
                <a:path h="5848223" w="5446268">
                  <a:moveTo>
                    <a:pt x="0" y="0"/>
                  </a:moveTo>
                  <a:lnTo>
                    <a:pt x="5446268" y="0"/>
                  </a:lnTo>
                  <a:lnTo>
                    <a:pt x="5446268" y="5848223"/>
                  </a:lnTo>
                  <a:lnTo>
                    <a:pt x="0" y="584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90" t="0" r="-369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127575" y="4144189"/>
            <a:ext cx="11735100" cy="11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sz="96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25754" y="6769476"/>
            <a:ext cx="4538742" cy="109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9"/>
              </a:lnSpc>
            </a:pPr>
            <a:r>
              <a:rPr lang="en-US" b="true" sz="5997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ResQTech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459520" y="1593548"/>
            <a:ext cx="13368960" cy="408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45"/>
              </a:lnSpc>
            </a:pPr>
            <a:r>
              <a:rPr lang="en-US" sz="633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Theme - Sustainability</a:t>
            </a:r>
          </a:p>
          <a:p>
            <a:pPr algn="ctr">
              <a:lnSpc>
                <a:spcPts val="12545"/>
              </a:lnSpc>
            </a:pPr>
            <a:r>
              <a:rPr lang="en-US" sz="633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Statement:-</a:t>
            </a:r>
          </a:p>
          <a:p>
            <a:pPr algn="ctr">
              <a:lnSpc>
                <a:spcPts val="2771"/>
              </a:lnSpc>
            </a:pPr>
          </a:p>
          <a:p>
            <a:pPr algn="ctr">
              <a:lnSpc>
                <a:spcPts val="277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05736" y="5438020"/>
            <a:ext cx="15245545" cy="14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223" b="true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DisasterSheil</a:t>
            </a:r>
            <a:r>
              <a:rPr lang="en-US" sz="4223" b="true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 - Integrating Edge AI, Blockchain, and IoT for Autonomous Disaster Resilience and Rapid Response.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464574" y="234135"/>
            <a:ext cx="9130784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SOLUTION:-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9909" y="1393054"/>
            <a:ext cx="14757199" cy="889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9"/>
              </a:lnSpc>
              <a:spcBef>
                <a:spcPct val="0"/>
              </a:spcBef>
            </a:pPr>
            <a:r>
              <a:rPr lang="en-US" b="true" sz="2979" strike="noStrike" u="non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We propose “DisasterShield”, an AI-powered, decentralized disaster management system that leverages Edge AI, and Blockchain to predict, alert, help and coordinate emergency responses autonomously. Our solution ensures faster disaster detection, real-time communication, and optimized resource allocation, minimizing damage and casualties.</a:t>
            </a:r>
          </a:p>
          <a:p>
            <a:pPr algn="l" marL="0" indent="0" lvl="0">
              <a:lnSpc>
                <a:spcPts val="396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69"/>
              </a:lnSpc>
              <a:spcBef>
                <a:spcPct val="0"/>
              </a:spcBef>
            </a:pPr>
            <a:r>
              <a:rPr lang="en-US" b="true" sz="2979" strike="noStrike" u="non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🔹 Edge AI and IoT enable real-time disaster prediction using sensors, satellite data, and machine learning for proactive response.</a:t>
            </a:r>
          </a:p>
          <a:p>
            <a:pPr algn="l" marL="0" indent="0" lvl="0">
              <a:lnSpc>
                <a:spcPts val="396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69"/>
              </a:lnSpc>
              <a:spcBef>
                <a:spcPct val="0"/>
              </a:spcBef>
            </a:pPr>
            <a:r>
              <a:rPr lang="en-US" b="true" sz="2979" strike="noStrike" u="non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🔹 Blockchain ensures secure, decentralized communication between agencies, NGOs, and responders for efficient coordination.</a:t>
            </a:r>
          </a:p>
          <a:p>
            <a:pPr algn="l" marL="0" indent="0" lvl="0">
              <a:lnSpc>
                <a:spcPts val="396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69"/>
              </a:lnSpc>
              <a:spcBef>
                <a:spcPct val="0"/>
              </a:spcBef>
            </a:pPr>
            <a:r>
              <a:rPr lang="en-US" b="true" sz="2979" strike="noStrike" u="non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🔹 AI-driven resource management optimizes the allocation of rescue teams, medical aid, and relief supplies.</a:t>
            </a:r>
          </a:p>
          <a:p>
            <a:pPr algn="l" marL="0" indent="0" lvl="0">
              <a:lnSpc>
                <a:spcPts val="396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969"/>
              </a:lnSpc>
              <a:spcBef>
                <a:spcPct val="0"/>
              </a:spcBef>
            </a:pPr>
            <a:r>
              <a:rPr lang="en-US" b="true" sz="2979" strike="noStrike" u="none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🔹 A Web platform provides emergency protocols, evacuation plans, and AI-powered training for public safety.</a:t>
            </a:r>
          </a:p>
          <a:p>
            <a:pPr algn="l" marL="0" indent="0" lvl="0">
              <a:lnSpc>
                <a:spcPts val="39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160244" y="0"/>
            <a:ext cx="10127756" cy="10287000"/>
            <a:chOff x="0" y="0"/>
            <a:chExt cx="13503675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03695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503695">
                  <a:moveTo>
                    <a:pt x="0" y="0"/>
                  </a:moveTo>
                  <a:lnTo>
                    <a:pt x="13503695" y="0"/>
                  </a:lnTo>
                  <a:lnTo>
                    <a:pt x="1350369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02" t="0" r="-702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7697" y="477468"/>
            <a:ext cx="8042547" cy="94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3"/>
              </a:lnSpc>
              <a:spcBef>
                <a:spcPct val="0"/>
              </a:spcBef>
            </a:pPr>
            <a:r>
              <a:rPr lang="en-US" sz="5162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FLOWCHART/DIAGRAM:-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78395" y="167793"/>
            <a:ext cx="13857548" cy="860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85"/>
              </a:lnSpc>
              <a:spcBef>
                <a:spcPct val="0"/>
              </a:spcBef>
            </a:pPr>
            <a:r>
              <a:rPr lang="en-US" sz="4762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FLOWCHART/DIAGRAM (Explanation):-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10089" y="1104786"/>
            <a:ext cx="12141640" cy="946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8"/>
              </a:lnSpc>
            </a:pPr>
            <a:r>
              <a:rPr lang="en-US" b="true" sz="2598" spc="2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1. User Interaction:-</a:t>
            </a:r>
          </a:p>
          <a:p>
            <a:pPr algn="just" marL="548521" indent="-182840" lvl="2">
              <a:lnSpc>
                <a:spcPts val="3718"/>
              </a:lnSpc>
              <a:buFont typeface="Arial"/>
              <a:buChar char="⚬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Users access the platform via a web interface.</a:t>
            </a:r>
          </a:p>
          <a:p>
            <a:pPr algn="just" marL="548521" indent="-182840" lvl="2">
              <a:lnSpc>
                <a:spcPts val="3718"/>
              </a:lnSpc>
              <a:buFont typeface="Arial"/>
              <a:buChar char="⚬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They input disaster-related details:</a:t>
            </a:r>
          </a:p>
          <a:p>
            <a:pPr algn="just" marL="980324" indent="-245081" lvl="3">
              <a:lnSpc>
                <a:spcPts val="3718"/>
              </a:lnSpc>
              <a:buFont typeface="Arial"/>
              <a:buChar char="￭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Location 📍, Type of disaster (earthquake, flood, wildfire), Severity level.</a:t>
            </a:r>
          </a:p>
          <a:p>
            <a:pPr algn="just" marL="980324" indent="-245081" lvl="3">
              <a:lnSpc>
                <a:spcPts val="3718"/>
              </a:lnSpc>
            </a:pPr>
          </a:p>
          <a:p>
            <a:pPr algn="just">
              <a:lnSpc>
                <a:spcPts val="4028"/>
              </a:lnSpc>
            </a:pPr>
            <a:r>
              <a:rPr lang="en-US" b="true" sz="2598" spc="2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2. Data Processing:-</a:t>
            </a:r>
          </a:p>
          <a:p>
            <a:pPr algn="just" marL="548521" indent="-182840" lvl="2">
              <a:lnSpc>
                <a:spcPts val="3718"/>
              </a:lnSpc>
              <a:buFont typeface="Arial"/>
              <a:buChar char="⚬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system fetches real-time data from sources like:</a:t>
            </a:r>
          </a:p>
          <a:p>
            <a:pPr algn="just" marL="980324" indent="-245081" lvl="3">
              <a:lnSpc>
                <a:spcPts val="3718"/>
              </a:lnSpc>
              <a:buFont typeface="Arial"/>
              <a:buChar char="￭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Weather APIs (OpenWeather), Satellite images, IoT sensor readings.</a:t>
            </a:r>
          </a:p>
          <a:p>
            <a:pPr algn="just" marL="548521" indent="-182840" lvl="2">
              <a:lnSpc>
                <a:spcPts val="3718"/>
              </a:lnSpc>
              <a:buFont typeface="Arial"/>
              <a:buChar char="⚬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AI/ML algorithms analyze:</a:t>
            </a:r>
          </a:p>
          <a:p>
            <a:pPr algn="just" marL="980324" indent="-245081" lvl="3">
              <a:lnSpc>
                <a:spcPts val="3718"/>
              </a:lnSpc>
              <a:buFont typeface="Arial"/>
              <a:buChar char="￭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Risk levels ,Potential disaster impact.</a:t>
            </a:r>
          </a:p>
          <a:p>
            <a:pPr algn="just" marL="980324" indent="-245081" lvl="3">
              <a:lnSpc>
                <a:spcPts val="3718"/>
              </a:lnSpc>
            </a:pPr>
          </a:p>
          <a:p>
            <a:pPr algn="just">
              <a:lnSpc>
                <a:spcPts val="4028"/>
              </a:lnSpc>
            </a:pPr>
            <a:r>
              <a:rPr lang="en-US" b="true" sz="2598" spc="2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3. Response Mechanism:-</a:t>
            </a:r>
          </a:p>
          <a:p>
            <a:pPr algn="just" marL="548521" indent="-182840" lvl="2">
              <a:lnSpc>
                <a:spcPts val="3718"/>
              </a:lnSpc>
              <a:buFont typeface="Arial"/>
              <a:buChar char="⚬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The system sends real-time alerts 📢 (SMS, notifications).</a:t>
            </a:r>
          </a:p>
          <a:p>
            <a:pPr algn="just" marL="548521" indent="-182840" lvl="2">
              <a:lnSpc>
                <a:spcPts val="3718"/>
              </a:lnSpc>
              <a:buFont typeface="Arial"/>
              <a:buChar char="⚬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Provides safety measures &amp; medical assistance recommendations 🏥.</a:t>
            </a:r>
          </a:p>
          <a:p>
            <a:pPr algn="just" marL="548521" indent="-182840" lvl="2">
              <a:lnSpc>
                <a:spcPts val="3718"/>
              </a:lnSpc>
              <a:buFont typeface="Arial"/>
              <a:buChar char="⚬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Connects with emergency response teams 🚒 (fire, hospitals, rescue).</a:t>
            </a:r>
          </a:p>
          <a:p>
            <a:pPr algn="just" marL="548521" indent="-182840" lvl="2">
              <a:lnSpc>
                <a:spcPts val="3718"/>
              </a:lnSpc>
            </a:pPr>
          </a:p>
          <a:p>
            <a:pPr algn="just">
              <a:lnSpc>
                <a:spcPts val="4028"/>
              </a:lnSpc>
            </a:pPr>
            <a:r>
              <a:rPr lang="en-US" b="true" sz="2598" spc="2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4. Post-Disaster Analysis:-</a:t>
            </a:r>
          </a:p>
          <a:p>
            <a:pPr algn="just" marL="548521" indent="-182840" lvl="2">
              <a:lnSpc>
                <a:spcPts val="3718"/>
              </a:lnSpc>
              <a:buFont typeface="Arial"/>
              <a:buChar char="⚬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Collects user feedback to evaluate response effectiveness.</a:t>
            </a:r>
          </a:p>
          <a:p>
            <a:pPr algn="just" marL="548521" indent="-182840" lvl="2">
              <a:lnSpc>
                <a:spcPts val="3718"/>
              </a:lnSpc>
              <a:buFont typeface="Arial"/>
              <a:buChar char="⚬"/>
            </a:pPr>
            <a:r>
              <a:rPr lang="en-US" b="true" sz="2399" spc="2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Generates reports 📊 to improve disaster preparedness.</a:t>
            </a:r>
          </a:p>
          <a:p>
            <a:pPr algn="just" marL="548521" indent="-182840" lvl="2">
              <a:lnSpc>
                <a:spcPts val="3718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321055" y="1598858"/>
            <a:ext cx="11045241" cy="38100"/>
            <a:chOff x="0" y="0"/>
            <a:chExt cx="14726988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0"/>
              <a:ext cx="14676247" cy="50800"/>
            </a:xfrm>
            <a:custGeom>
              <a:avLst/>
              <a:gdLst/>
              <a:ahLst/>
              <a:cxnLst/>
              <a:rect r="r" b="b" t="t" l="l"/>
              <a:pathLst>
                <a:path h="50800" w="14676247">
                  <a:moveTo>
                    <a:pt x="0" y="0"/>
                  </a:moveTo>
                  <a:lnTo>
                    <a:pt x="14676247" y="0"/>
                  </a:lnTo>
                  <a:lnTo>
                    <a:pt x="1467624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>
                <a:alpha val="2353"/>
              </a:srgbClr>
            </a:solidFill>
          </p:spPr>
        </p:sp>
      </p:grpSp>
      <p:sp>
        <p:nvSpPr>
          <p:cNvPr name="AutoShape 12" id="12"/>
          <p:cNvSpPr/>
          <p:nvPr/>
        </p:nvSpPr>
        <p:spPr>
          <a:xfrm>
            <a:off x="3348034" y="1598858"/>
            <a:ext cx="10999256" cy="19050"/>
          </a:xfrm>
          <a:prstGeom prst="line">
            <a:avLst/>
          </a:prstGeom>
          <a:ln cap="flat" w="38100">
            <a:solidFill>
              <a:srgbClr val="FFFFFF">
                <a:alpha val="6862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3310089" y="9212613"/>
            <a:ext cx="10882153" cy="0"/>
          </a:xfrm>
          <a:prstGeom prst="line">
            <a:avLst/>
          </a:prstGeom>
          <a:ln cap="flat" w="38100">
            <a:solidFill>
              <a:srgbClr val="FFFFFF">
                <a:alpha val="6862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3310089" y="6831363"/>
            <a:ext cx="10882153" cy="0"/>
          </a:xfrm>
          <a:prstGeom prst="line">
            <a:avLst/>
          </a:prstGeom>
          <a:ln cap="flat" w="38100">
            <a:solidFill>
              <a:srgbClr val="FFFFFF">
                <a:alpha val="6862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3321055" y="4003478"/>
            <a:ext cx="10882153" cy="0"/>
          </a:xfrm>
          <a:prstGeom prst="line">
            <a:avLst/>
          </a:prstGeom>
          <a:ln cap="flat" w="38100">
            <a:solidFill>
              <a:srgbClr val="FFFFFF">
                <a:alpha val="68627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573684" y="857250"/>
            <a:ext cx="9628916" cy="1028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73"/>
              </a:lnSpc>
              <a:spcBef>
                <a:spcPct val="0"/>
              </a:spcBef>
            </a:pPr>
            <a:r>
              <a:rPr lang="en-US" sz="5661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NOVELTY:-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84536" y="2111865"/>
            <a:ext cx="10592745" cy="360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📌 Features of DisasterShield:-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🔹</a:t>
            </a:r>
            <a:r>
              <a:rPr lang="en-US" sz="2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AI-Powered Disaster Prediction</a:t>
            </a: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without cloud dependency.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🔹</a:t>
            </a:r>
            <a:r>
              <a:rPr lang="en-US" sz="2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Autonomous Emergency Response.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🔹</a:t>
            </a:r>
            <a:r>
              <a:rPr lang="en-US" sz="2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Optimized Resource Allocation.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🔹</a:t>
            </a:r>
            <a:r>
              <a:rPr lang="en-US" sz="2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Post-Disaster Recovery &amp; Analytics.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🔹</a:t>
            </a:r>
            <a:r>
              <a:rPr lang="en-US" sz="26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Blockchain-Based Transparency.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81514" y="6534921"/>
            <a:ext cx="10893989" cy="313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📌 Novelty of DisasterShield:-</a:t>
            </a:r>
          </a:p>
          <a:p>
            <a:pPr algn="l">
              <a:lnSpc>
                <a:spcPts val="4534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🔹 </a:t>
            </a: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Edge AI for Instant Decision-Making. ()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🔹 </a:t>
            </a: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Contracts for Automated Fund Allocation.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🔹 </a:t>
            </a: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Real-Time, Community-Integrated Disaster Reporting.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🔹 </a:t>
            </a:r>
            <a:r>
              <a:rPr lang="en-US" sz="27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AI-Driven Damage Assessment &amp; Future Resilience Planning.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084536" y="2985760"/>
            <a:ext cx="10406786" cy="38100"/>
            <a:chOff x="0" y="0"/>
            <a:chExt cx="13875715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0"/>
              <a:ext cx="13824965" cy="50800"/>
            </a:xfrm>
            <a:custGeom>
              <a:avLst/>
              <a:gdLst/>
              <a:ahLst/>
              <a:cxnLst/>
              <a:rect r="r" b="b" t="t" l="l"/>
              <a:pathLst>
                <a:path h="50800" w="13824965">
                  <a:moveTo>
                    <a:pt x="0" y="0"/>
                  </a:moveTo>
                  <a:lnTo>
                    <a:pt x="13824965" y="0"/>
                  </a:lnTo>
                  <a:lnTo>
                    <a:pt x="138249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084536" y="7523228"/>
            <a:ext cx="10406786" cy="38100"/>
            <a:chOff x="0" y="0"/>
            <a:chExt cx="13875715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0"/>
              <a:ext cx="13824965" cy="50800"/>
            </a:xfrm>
            <a:custGeom>
              <a:avLst/>
              <a:gdLst/>
              <a:ahLst/>
              <a:cxnLst/>
              <a:rect r="r" b="b" t="t" l="l"/>
              <a:pathLst>
                <a:path h="50800" w="13824965">
                  <a:moveTo>
                    <a:pt x="0" y="0"/>
                  </a:moveTo>
                  <a:lnTo>
                    <a:pt x="13824965" y="0"/>
                  </a:lnTo>
                  <a:lnTo>
                    <a:pt x="138249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sp>
        <p:nvSpPr>
          <p:cNvPr name="AutoShape 15" id="15"/>
          <p:cNvSpPr/>
          <p:nvPr/>
        </p:nvSpPr>
        <p:spPr>
          <a:xfrm>
            <a:off x="4084536" y="7542278"/>
            <a:ext cx="1029039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084536" y="3004810"/>
            <a:ext cx="1036664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2609" y="857250"/>
            <a:ext cx="16447787" cy="1028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73"/>
              </a:lnSpc>
              <a:spcBef>
                <a:spcPct val="0"/>
              </a:spcBef>
            </a:pPr>
            <a:r>
              <a:rPr lang="en-US" sz="5661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SHOWSTOPPERS:-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90952" y="2303258"/>
            <a:ext cx="9360554" cy="316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46"/>
              </a:lnSpc>
            </a:pPr>
            <a:r>
              <a:rPr lang="en-US" sz="419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📌 Drawbacks of DisasterShield:-</a:t>
            </a:r>
          </a:p>
          <a:p>
            <a:pPr algn="just">
              <a:lnSpc>
                <a:spcPts val="4894"/>
              </a:lnSpc>
            </a:pPr>
          </a:p>
          <a:p>
            <a:pPr algn="just" marL="754258" indent="-251419" lvl="2">
              <a:lnSpc>
                <a:spcPts val="4750"/>
              </a:lnSpc>
              <a:buFont typeface="Arial"/>
              <a:buChar char="⚬"/>
            </a:pPr>
            <a:r>
              <a:rPr lang="en-US" b="true" sz="329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Privacy &amp; Security Risks.</a:t>
            </a:r>
          </a:p>
          <a:p>
            <a:pPr algn="just" marL="754258" indent="-251419" lvl="2">
              <a:lnSpc>
                <a:spcPts val="4750"/>
              </a:lnSpc>
              <a:buFont typeface="Arial"/>
              <a:buChar char="⚬"/>
            </a:pPr>
            <a:r>
              <a:rPr lang="en-US" b="true" sz="329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Internet &amp; Power Dependency.</a:t>
            </a:r>
          </a:p>
          <a:p>
            <a:pPr algn="just" marL="754258" indent="-251419" lvl="2">
              <a:lnSpc>
                <a:spcPts val="4750"/>
              </a:lnSpc>
              <a:buFont typeface="Arial"/>
              <a:buChar char="⚬"/>
            </a:pPr>
            <a:r>
              <a:rPr lang="en-US" b="true" sz="329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Limited Public Adoption.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90952" y="6208447"/>
            <a:ext cx="9595411" cy="306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8"/>
              </a:lnSpc>
            </a:pPr>
            <a:r>
              <a:rPr lang="en-US" sz="41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🚨 Showstoppers for DisasterShield:-</a:t>
            </a:r>
          </a:p>
          <a:p>
            <a:pPr algn="l">
              <a:lnSpc>
                <a:spcPts val="4759"/>
              </a:lnSpc>
            </a:pPr>
          </a:p>
          <a:p>
            <a:pPr algn="l" marL="754380" indent="-251460" lvl="2">
              <a:lnSpc>
                <a:spcPts val="4620"/>
              </a:lnSpc>
              <a:buFont typeface="Arial"/>
              <a:buChar char="⚬"/>
            </a:pPr>
            <a:r>
              <a:rPr lang="en-US" b="true" sz="3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Data Processing Limitations.</a:t>
            </a:r>
          </a:p>
          <a:p>
            <a:pPr algn="l" marL="754380" indent="-251460" lvl="2">
              <a:lnSpc>
                <a:spcPts val="4620"/>
              </a:lnSpc>
              <a:buFont typeface="Arial"/>
              <a:buChar char="⚬"/>
            </a:pPr>
            <a:r>
              <a:rPr lang="en-US" b="true" sz="3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Model Accuracy &amp; Bias.</a:t>
            </a:r>
          </a:p>
          <a:p>
            <a:pPr algn="l" marL="754380" indent="-251460" lvl="2">
              <a:lnSpc>
                <a:spcPts val="4620"/>
              </a:lnSpc>
              <a:buFont typeface="Arial"/>
              <a:buChar char="⚬"/>
            </a:pPr>
            <a:r>
              <a:rPr lang="en-US" b="true" sz="3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Regulatory &amp; Government Compliance.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590952" y="3218852"/>
            <a:ext cx="9774888" cy="38100"/>
            <a:chOff x="0" y="0"/>
            <a:chExt cx="13033184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5400" y="0"/>
              <a:ext cx="12982321" cy="50800"/>
            </a:xfrm>
            <a:custGeom>
              <a:avLst/>
              <a:gdLst/>
              <a:ahLst/>
              <a:cxnLst/>
              <a:rect r="r" b="b" t="t" l="l"/>
              <a:pathLst>
                <a:path h="50800" w="12982321">
                  <a:moveTo>
                    <a:pt x="0" y="0"/>
                  </a:moveTo>
                  <a:lnTo>
                    <a:pt x="12982321" y="0"/>
                  </a:lnTo>
                  <a:lnTo>
                    <a:pt x="129823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590952" y="7154788"/>
            <a:ext cx="9774888" cy="47625"/>
            <a:chOff x="0" y="0"/>
            <a:chExt cx="13033184" cy="63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0"/>
              <a:ext cx="12982321" cy="63500"/>
            </a:xfrm>
            <a:custGeom>
              <a:avLst/>
              <a:gdLst/>
              <a:ahLst/>
              <a:cxnLst/>
              <a:rect r="r" b="b" t="t" l="l"/>
              <a:pathLst>
                <a:path h="63500" w="12982321">
                  <a:moveTo>
                    <a:pt x="0" y="0"/>
                  </a:moveTo>
                  <a:lnTo>
                    <a:pt x="12982321" y="0"/>
                  </a:lnTo>
                  <a:lnTo>
                    <a:pt x="12982321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sp>
        <p:nvSpPr>
          <p:cNvPr name="AutoShape 13" id="13"/>
          <p:cNvSpPr/>
          <p:nvPr/>
        </p:nvSpPr>
        <p:spPr>
          <a:xfrm flipV="true">
            <a:off x="3590952" y="7178600"/>
            <a:ext cx="9755791" cy="476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3590952" y="3237902"/>
            <a:ext cx="966057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770208" y="610507"/>
            <a:ext cx="9130784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ResQTech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57277" y="1933953"/>
            <a:ext cx="10372516" cy="773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1"/>
              </a:lnSpc>
              <a:spcBef>
                <a:spcPct val="0"/>
              </a:spcBef>
            </a:pPr>
            <a:r>
              <a:rPr lang="en-US" b="true" sz="4220" strike="noStrike" u="none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Team Member 1:-</a:t>
            </a:r>
          </a:p>
          <a:p>
            <a:pPr algn="ctr" marL="0" indent="0" lvl="0">
              <a:lnSpc>
                <a:spcPts val="562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621"/>
              </a:lnSpc>
              <a:spcBef>
                <a:spcPct val="0"/>
              </a:spcBef>
            </a:pPr>
            <a:r>
              <a:rPr lang="en-US" b="true" sz="4220" strike="noStrike" u="none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Name - Harsh Sharma (Team Leader)</a:t>
            </a:r>
          </a:p>
          <a:p>
            <a:pPr algn="l" marL="0" indent="0" lvl="0">
              <a:lnSpc>
                <a:spcPts val="5621"/>
              </a:lnSpc>
              <a:spcBef>
                <a:spcPct val="0"/>
              </a:spcBef>
            </a:pPr>
            <a:r>
              <a:rPr lang="en-US" b="true" sz="4220" strike="noStrike" u="none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Contact details - Phone no. - 7089264826</a:t>
            </a:r>
          </a:p>
          <a:p>
            <a:pPr algn="l" marL="0" indent="0" lvl="0">
              <a:lnSpc>
                <a:spcPts val="5621"/>
              </a:lnSpc>
              <a:spcBef>
                <a:spcPct val="0"/>
              </a:spcBef>
            </a:pPr>
            <a:r>
              <a:rPr lang="en-US" b="true" sz="4220" strike="noStrike" u="none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E-mail - harsharma2029@gmail.com</a:t>
            </a:r>
          </a:p>
          <a:p>
            <a:pPr algn="l" marL="0" indent="0" lvl="0">
              <a:lnSpc>
                <a:spcPts val="5621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5621"/>
              </a:lnSpc>
              <a:spcBef>
                <a:spcPct val="0"/>
              </a:spcBef>
            </a:pPr>
            <a:r>
              <a:rPr lang="en-US" b="true" sz="4220" strike="noStrike" u="none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Team Member 2:-</a:t>
            </a:r>
          </a:p>
          <a:p>
            <a:pPr algn="ctr" marL="0" indent="0" lvl="0">
              <a:lnSpc>
                <a:spcPts val="562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621"/>
              </a:lnSpc>
              <a:spcBef>
                <a:spcPct val="0"/>
              </a:spcBef>
            </a:pPr>
            <a:r>
              <a:rPr lang="en-US" b="true" sz="4220" strike="noStrike" u="none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Name - Manav Jain</a:t>
            </a:r>
          </a:p>
          <a:p>
            <a:pPr algn="l" marL="0" indent="0" lvl="0">
              <a:lnSpc>
                <a:spcPts val="5621"/>
              </a:lnSpc>
              <a:spcBef>
                <a:spcPct val="0"/>
              </a:spcBef>
            </a:pPr>
            <a:r>
              <a:rPr lang="en-US" b="true" sz="4220" strike="noStrike" u="none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Contact details - Phone no. - 9109532030</a:t>
            </a:r>
          </a:p>
          <a:p>
            <a:pPr algn="l" marL="0" indent="0" lvl="0">
              <a:lnSpc>
                <a:spcPts val="5621"/>
              </a:lnSpc>
              <a:spcBef>
                <a:spcPct val="0"/>
              </a:spcBef>
            </a:pPr>
            <a:r>
              <a:rPr lang="en-US" b="true" sz="4220" strike="noStrike" u="none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E-mail - jmanav066@gmail.com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437175" y="2778610"/>
            <a:ext cx="9774888" cy="38100"/>
            <a:chOff x="0" y="0"/>
            <a:chExt cx="13033184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0"/>
              <a:ext cx="12982321" cy="50800"/>
            </a:xfrm>
            <a:custGeom>
              <a:avLst/>
              <a:gdLst/>
              <a:ahLst/>
              <a:cxnLst/>
              <a:rect r="r" b="b" t="t" l="l"/>
              <a:pathLst>
                <a:path h="50800" w="12982321">
                  <a:moveTo>
                    <a:pt x="0" y="0"/>
                  </a:moveTo>
                  <a:lnTo>
                    <a:pt x="12982321" y="0"/>
                  </a:lnTo>
                  <a:lnTo>
                    <a:pt x="1298232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437165" y="6969263"/>
            <a:ext cx="9774888" cy="47625"/>
            <a:chOff x="0" y="0"/>
            <a:chExt cx="13033184" cy="63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2982321" cy="63500"/>
            </a:xfrm>
            <a:custGeom>
              <a:avLst/>
              <a:gdLst/>
              <a:ahLst/>
              <a:cxnLst/>
              <a:rect r="r" b="b" t="t" l="l"/>
              <a:pathLst>
                <a:path h="63500" w="12982321">
                  <a:moveTo>
                    <a:pt x="0" y="0"/>
                  </a:moveTo>
                  <a:lnTo>
                    <a:pt x="12982321" y="0"/>
                  </a:lnTo>
                  <a:lnTo>
                    <a:pt x="12982321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sp>
        <p:nvSpPr>
          <p:cNvPr name="AutoShape 14" id="14"/>
          <p:cNvSpPr/>
          <p:nvPr/>
        </p:nvSpPr>
        <p:spPr>
          <a:xfrm flipV="true">
            <a:off x="3478234" y="2797660"/>
            <a:ext cx="9714731" cy="19050"/>
          </a:xfrm>
          <a:prstGeom prst="line">
            <a:avLst/>
          </a:prstGeom>
          <a:ln cap="flat" w="38100">
            <a:solidFill>
              <a:srgbClr val="FFFFFF">
                <a:alpha val="6862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3437165" y="6993075"/>
            <a:ext cx="9755791" cy="4762"/>
          </a:xfrm>
          <a:prstGeom prst="line">
            <a:avLst/>
          </a:prstGeom>
          <a:ln cap="flat" w="38100">
            <a:solidFill>
              <a:srgbClr val="FFFFFF">
                <a:alpha val="68627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696" y="2189493"/>
            <a:ext cx="8590832" cy="4810866"/>
            <a:chOff x="0" y="0"/>
            <a:chExt cx="11454443" cy="6414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54384" cy="6414516"/>
            </a:xfrm>
            <a:custGeom>
              <a:avLst/>
              <a:gdLst/>
              <a:ahLst/>
              <a:cxnLst/>
              <a:rect r="r" b="b" t="t" l="l"/>
              <a:pathLst>
                <a:path h="6414516" w="11454384">
                  <a:moveTo>
                    <a:pt x="0" y="0"/>
                  </a:moveTo>
                  <a:lnTo>
                    <a:pt x="11454384" y="0"/>
                  </a:lnTo>
                  <a:lnTo>
                    <a:pt x="11454384" y="6414516"/>
                  </a:lnTo>
                  <a:lnTo>
                    <a:pt x="0" y="64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326647" y="1854690"/>
            <a:ext cx="11803723" cy="31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39"/>
              </a:lnSpc>
            </a:pPr>
            <a:r>
              <a:rPr lang="en-US" b="true" sz="19014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DAGsB9REuK0</dc:identifier>
  <dcterms:modified xsi:type="dcterms:W3CDTF">2011-08-01T06:04:30Z</dcterms:modified>
  <cp:revision>1</cp:revision>
  <dc:title>Hack Orbit.pptx</dc:title>
</cp:coreProperties>
</file>